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565C0"/>
            </a:gs>
            <a:gs pos="100000">
              <a:srgbClr val="0D47A1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0"/>
            <a:ext cx="82296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6000" b="1">
                <a:solidFill>
                  <a:srgbClr val="FFFFFF"/>
                </a:solidFill>
              </a:defRPr>
            </a:pPr>
            <a:r>
              <a:t>ASAI Campus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84048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Career Services &amp; Admissions Management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5F5F5"/>
            </a:gs>
            <a:gs pos="100000">
              <a:srgbClr val="FFFFFF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1565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The Challenge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7680960" cy="731520"/>
          </a:xfrm>
          <a:prstGeom prst="roundRect">
            <a:avLst/>
          </a:prstGeom>
          <a:solidFill>
            <a:srgbClr val="E6F4FF"/>
          </a:solidFill>
          <a:ln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78308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0A0A0A"/>
                </a:solidFill>
              </a:defRPr>
            </a:pPr>
            <a:r>
              <a:t>Career services teams juggle spreadsheets with no unified view of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606040"/>
            <a:ext cx="7680960" cy="731520"/>
          </a:xfrm>
          <a:prstGeom prst="roundRect">
            <a:avLst/>
          </a:prstGeom>
          <a:solidFill>
            <a:srgbClr val="E6F4FF"/>
          </a:solidFill>
          <a:ln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274320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0A0A0A"/>
                </a:solidFill>
              </a:defRPr>
            </a:pPr>
            <a:r>
              <a:t>Lost track of thousands of employer relationships and student placements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566160"/>
            <a:ext cx="7680960" cy="731520"/>
          </a:xfrm>
          <a:prstGeom prst="roundRect">
            <a:avLst/>
          </a:prstGeom>
          <a:solidFill>
            <a:srgbClr val="E6F4FF"/>
          </a:solidFill>
          <a:ln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70332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0A0A0A"/>
                </a:solidFill>
              </a:defRPr>
            </a:pPr>
            <a:r>
              <a:t>Admissions pipelines are manual — no visibility into prospect conversion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4526280"/>
            <a:ext cx="7680960" cy="731520"/>
          </a:xfrm>
          <a:prstGeom prst="roundRect">
            <a:avLst/>
          </a:prstGeom>
          <a:solidFill>
            <a:srgbClr val="E6F4FF"/>
          </a:solidFill>
          <a:ln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97280" y="466344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0A0A0A"/>
                </a:solidFill>
              </a:defRPr>
            </a:pPr>
            <a:r>
              <a:t>No way to measure career readiness or placement success at scale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5F5F5"/>
            </a:gs>
            <a:gs pos="100000">
              <a:srgbClr val="FFFFFF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1565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The Solution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37160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14400" y="1508760"/>
            <a:ext cx="365760" cy="365760"/>
          </a:xfrm>
          <a:prstGeom prst="ellipse">
            <a:avLst/>
          </a:prstGeom>
          <a:solidFill>
            <a:srgbClr val="1565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50876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50876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Unified Relationship Management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One platform for all employer, student, and alumni relationships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60604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914400" y="2743200"/>
            <a:ext cx="365760" cy="365760"/>
          </a:xfrm>
          <a:prstGeom prst="ellipse">
            <a:avLst/>
          </a:prstGeom>
          <a:solidFill>
            <a:srgbClr val="1565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7432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74320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Admissions Pipeline Visibility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Track prospects from inquiry through enrollment with analytics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384048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14400" y="3977640"/>
            <a:ext cx="365760" cy="365760"/>
          </a:xfrm>
          <a:prstGeom prst="ellipse">
            <a:avLst/>
          </a:prstGeom>
          <a:solidFill>
            <a:srgbClr val="1565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97764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97764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Career Outcomes Tracking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Link student placements to employer relationships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07492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14400" y="5212080"/>
            <a:ext cx="365760" cy="365760"/>
          </a:xfrm>
          <a:prstGeom prst="ellipse">
            <a:avLst/>
          </a:prstGeom>
          <a:solidFill>
            <a:srgbClr val="1565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52120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521208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AI-Powered Insights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Identify at-risk students, nurture cold leads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FFFFF"/>
            </a:gs>
            <a:gs pos="100000">
              <a:srgbClr val="F5F5F5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1565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Admissions Pipeline Visualization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097280" y="2011680"/>
            <a:ext cx="731520" cy="3200400"/>
          </a:xfrm>
          <a:prstGeom prst="rect">
            <a:avLst/>
          </a:prstGeom>
          <a:solidFill>
            <a:srgbClr val="1565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64592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565C0"/>
                </a:solidFill>
              </a:defRPr>
            </a:pPr>
            <a:r>
              <a:t>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48640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0A0A0A"/>
                </a:solidFill>
              </a:defRPr>
            </a:pPr>
            <a:r>
              <a:t>Inquiry</a:t>
            </a:r>
          </a:p>
        </p:txBody>
      </p:sp>
      <p:sp>
        <p:nvSpPr>
          <p:cNvPr id="7" name="Rectangle 6"/>
          <p:cNvSpPr/>
          <p:nvPr/>
        </p:nvSpPr>
        <p:spPr>
          <a:xfrm>
            <a:off x="2606039" y="2011680"/>
            <a:ext cx="731520" cy="2702560"/>
          </a:xfrm>
          <a:prstGeom prst="rect">
            <a:avLst/>
          </a:prstGeom>
          <a:solidFill>
            <a:srgbClr val="9C27B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606039" y="164592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9C27B0"/>
                </a:solidFill>
              </a:defRPr>
            </a:pPr>
            <a:r>
              <a:t>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159" y="498856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0A0A0A"/>
                </a:solidFill>
              </a:defRPr>
            </a:pPr>
            <a:r>
              <a:t>Applied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14800" y="2011680"/>
            <a:ext cx="731520" cy="1991360"/>
          </a:xfrm>
          <a:prstGeom prst="rect">
            <a:avLst/>
          </a:prstGeom>
          <a:solidFill>
            <a:srgbClr val="E91E63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114800" y="164592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E91E63"/>
                </a:solidFill>
              </a:defRPr>
            </a:pPr>
            <a:r>
              <a:t>28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31920" y="427736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0A0A0A"/>
                </a:solidFill>
              </a:defRPr>
            </a:pPr>
            <a:r>
              <a:t>Under Review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23559" y="2011680"/>
            <a:ext cx="731520" cy="1706880"/>
          </a:xfrm>
          <a:prstGeom prst="rect">
            <a:avLst/>
          </a:prstGeom>
          <a:solidFill>
            <a:srgbClr val="4CAF5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23559" y="164592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4CAF50"/>
                </a:solidFill>
              </a:defRPr>
            </a:pPr>
            <a:r>
              <a:t>24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40679" y="3992879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0A0A0A"/>
                </a:solidFill>
              </a:defRPr>
            </a:pPr>
            <a:r>
              <a:t>Accepted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132320" y="2011680"/>
            <a:ext cx="731520" cy="1493520"/>
          </a:xfrm>
          <a:prstGeom prst="rect">
            <a:avLst/>
          </a:prstGeom>
          <a:solidFill>
            <a:srgbClr val="009688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32320" y="164592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009688"/>
                </a:solidFill>
              </a:defRPr>
            </a:pPr>
            <a:r>
              <a:t>21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49440" y="377952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0A0A0A"/>
                </a:solidFill>
              </a:defRPr>
            </a:pPr>
            <a:r>
              <a:t>Enrolled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5F5F5"/>
            </a:gs>
            <a:gs pos="100000">
              <a:srgbClr val="FFFFFF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1565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Core Features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371600"/>
            <a:ext cx="36576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645920"/>
            <a:ext cx="3108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565C0"/>
                </a:solidFill>
              </a:defRPr>
            </a:pPr>
            <a:r>
              <a:t>👥 Employer Relationships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194560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B6B6B"/>
                </a:solidFill>
              </a:defRPr>
            </a:pPr>
            <a:r>
              <a:t>Track all employer contacts and partnerships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54880" y="1371600"/>
            <a:ext cx="36576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0" y="1645920"/>
            <a:ext cx="3108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565C0"/>
                </a:solidFill>
              </a:defRPr>
            </a:pPr>
            <a:r>
              <a:t>📋 Admissions Pipeline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0" y="2194560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B6B6B"/>
                </a:solidFill>
              </a:defRPr>
            </a:pPr>
            <a:r>
              <a:t>Prospect tracking from inquiry to enrollment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3474720"/>
            <a:ext cx="36576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3749039"/>
            <a:ext cx="3108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565C0"/>
                </a:solidFill>
              </a:defRPr>
            </a:pPr>
            <a:r>
              <a:t>📊 Outcomes Dashboard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4297680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B6B6B"/>
                </a:solidFill>
              </a:defRPr>
            </a:pPr>
            <a:r>
              <a:t>Placement rates and career readiness metrics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54880" y="3474720"/>
            <a:ext cx="36576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0" y="3749039"/>
            <a:ext cx="3108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565C0"/>
                </a:solidFill>
              </a:defRPr>
            </a:pPr>
            <a:r>
              <a:t>🔗 Alumni Network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0" y="4297680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B6B6B"/>
                </a:solidFill>
              </a:defRPr>
            </a:pPr>
            <a:r>
              <a:t>Mentorship and job referral connections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5F5F5"/>
            </a:gs>
            <a:gs pos="100000">
              <a:srgbClr val="FFFFFF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1565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Who Uses ASAI Campus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768096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828800"/>
            <a:ext cx="7132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565C0"/>
                </a:solidFill>
              </a:defRPr>
            </a:pPr>
            <a:r>
              <a:t>Universities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24028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B6B6B"/>
                </a:solidFill>
              </a:defRPr>
            </a:pPr>
            <a:r>
              <a:t>Career services, employer relations, placement tracking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3108960"/>
            <a:ext cx="768096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3291840"/>
            <a:ext cx="7132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565C0"/>
                </a:solidFill>
              </a:defRPr>
            </a:pPr>
            <a:r>
              <a:t>Community Colleges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70332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B6B6B"/>
                </a:solidFill>
              </a:defRPr>
            </a:pPr>
            <a:r>
              <a:t>Job training programs, partnerships, outcomes reporting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4572000"/>
            <a:ext cx="768096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97280" y="4754880"/>
            <a:ext cx="7132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565C0"/>
                </a:solidFill>
              </a:defRPr>
            </a:pPr>
            <a:r>
              <a:t>Trade Schools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516636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B6B6B"/>
                </a:solidFill>
              </a:defRPr>
            </a:pPr>
            <a:r>
              <a:t>Industry placement, apprenticeships, employment tracking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D47A1"/>
            </a:gs>
            <a:gs pos="100000">
              <a:srgbClr val="1565C0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FFC10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Pricing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7680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FFFFFF"/>
                </a:solidFill>
              </a:defRPr>
            </a:pPr>
            <a:r>
              <a:t>Available on demo basis for education institutions. After guided onboarding: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2560320"/>
            <a:ext cx="2926080" cy="3200400"/>
          </a:xfrm>
          <a:prstGeom prst="roundRect">
            <a:avLst/>
          </a:prstGeom>
          <a:solidFill>
            <a:srgbClr val="1E1E1E"/>
          </a:solidFill>
          <a:ln w="25400">
            <a:solidFill>
              <a:srgbClr val="FFC10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554480" y="2743200"/>
            <a:ext cx="256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Starter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32004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C107"/>
                </a:solidFill>
              </a:defRPr>
            </a:pPr>
            <a:r>
              <a:t>$49/mo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3749039"/>
            <a:ext cx="2560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4B4B4"/>
                </a:solidFill>
              </a:defRPr>
            </a:pPr>
            <a:r>
              <a:t>1 user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411480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100 students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443484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10 employers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4754879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Basic reporting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0" y="2560320"/>
            <a:ext cx="2926080" cy="3200400"/>
          </a:xfrm>
          <a:prstGeom prst="roundRect">
            <a:avLst/>
          </a:prstGeom>
          <a:solidFill>
            <a:srgbClr val="1E1E1E"/>
          </a:solidFill>
          <a:ln w="25400">
            <a:solidFill>
              <a:srgbClr val="FFC10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212080" y="2743200"/>
            <a:ext cx="256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Pro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2080" y="32004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C107"/>
                </a:solidFill>
              </a:defRPr>
            </a:pPr>
            <a:r>
              <a:t>$149/mo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12080" y="3749039"/>
            <a:ext cx="2560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4B4B4"/>
                </a:solidFill>
              </a:defRPr>
            </a:pPr>
            <a:r>
              <a:t>5 users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12080" y="411480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1,000 students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12080" y="443484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100 employers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12080" y="4754879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Advanced analytics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565C0"/>
            </a:gs>
            <a:gs pos="100000">
              <a:srgbClr val="0D47A1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0"/>
            <a:ext cx="82296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6000" b="1">
                <a:solidFill>
                  <a:srgbClr val="FFFFFF"/>
                </a:solidFill>
              </a:defRPr>
            </a:pPr>
            <a:r>
              <a:t>Book Your Demo 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84048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Visit asaicrm.com/campus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