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A0A0A"/>
            </a:gs>
            <a:gs pos="100000">
              <a:srgbClr val="1E1E1E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8229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6000" b="1">
                <a:solidFill>
                  <a:srgbClr val="FFFFFF"/>
                </a:solidFill>
              </a:defRPr>
            </a:pPr>
            <a:r>
              <a:t>ASAI Engage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84048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AI-Powered Relationship &amp; Program Management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The Challenge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7680960" cy="731520"/>
          </a:xfrm>
          <a:prstGeom prst="roundRect">
            <a:avLst/>
          </a:prstGeom>
          <a:solidFill>
            <a:srgbClr val="FFF0F0"/>
          </a:solidFill>
          <a:ln>
            <a:solidFill>
              <a:srgbClr val="C52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78308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Government agencies and nonprofits juggle spreadsheets, email, and disconnected tools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606040"/>
            <a:ext cx="7680960" cy="731520"/>
          </a:xfrm>
          <a:prstGeom prst="roundRect">
            <a:avLst/>
          </a:prstGeom>
          <a:solidFill>
            <a:srgbClr val="FFF0F0"/>
          </a:solidFill>
          <a:ln>
            <a:solidFill>
              <a:srgbClr val="C52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74320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No visibility into relationship health or program pipeline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566160"/>
            <a:ext cx="7680960" cy="731520"/>
          </a:xfrm>
          <a:prstGeom prst="roundRect">
            <a:avLst/>
          </a:prstGeom>
          <a:solidFill>
            <a:srgbClr val="FFF0F0"/>
          </a:solidFill>
          <a:ln>
            <a:solidFill>
              <a:srgbClr val="C52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70332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Manual grant tracking leads to missed deadlines and lost funding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526280"/>
            <a:ext cx="7680960" cy="731520"/>
          </a:xfrm>
          <a:prstGeom prst="roundRect">
            <a:avLst/>
          </a:prstGeom>
          <a:solidFill>
            <a:srgbClr val="FFF0F0"/>
          </a:solidFill>
          <a:ln>
            <a:solidFill>
              <a:srgbClr val="C52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466344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0A0A0A"/>
                </a:solidFill>
              </a:defRPr>
            </a:pPr>
            <a:r>
              <a:t>Teams can't collaborate or track outcomes at scale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The Solution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7160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150876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50876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50876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Unified CRM Platform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Single source of truth for all relationships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60604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914400" y="274320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7432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4320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AI-Powered Insights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Chatbot suggests follow-ups and drafts emails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84048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14400" y="397764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776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7764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End-to-End Program Management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Track grants from submission through disbursement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507492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14400" y="521208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52120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521208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Sector-Aware Vocabulary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Adapts to gov/nonprofit/business needs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FFFFF"/>
            </a:gs>
            <a:gs pos="100000">
              <a:srgbClr val="F5F5F5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Core Features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7160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645920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C5221F"/>
                </a:solidFill>
              </a:defRPr>
            </a:pPr>
            <a:r>
              <a:t>📊 Dashboard &amp; Reporting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19456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Program stats and engagement trends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0" y="137160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0" y="1645920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C5221F"/>
                </a:solidFill>
              </a:defRPr>
            </a:pPr>
            <a:r>
              <a:t>🤝 Interaction Tracking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219456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Meetings, calls, emails — all linked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47472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749039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C5221F"/>
                </a:solidFill>
              </a:defRPr>
            </a:pPr>
            <a:r>
              <a:t>💰 Programs &amp; Grants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29768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Submit → Review → Approve → Disburse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54880" y="3474720"/>
            <a:ext cx="36576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0" y="3749039"/>
            <a:ext cx="3108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C5221F"/>
                </a:solidFill>
              </a:defRPr>
            </a:pPr>
            <a:r>
              <a:t>🔗 Relationships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4297680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B6B6B"/>
                </a:solidFill>
              </a:defRPr>
            </a:pPr>
            <a:r>
              <a:t>Contacts, companies, follow-ups in one 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0F0FA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AI Assistant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7160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150876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50876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50876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Smart Follow-Up Suggestions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Identifies overdue follow-ups in real 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60604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914400" y="274320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7432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4320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Email Drafting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Generate emails based on interaction history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840480"/>
            <a:ext cx="768096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14400" y="3977640"/>
            <a:ext cx="365760" cy="365760"/>
          </a:xfrm>
          <a:prstGeom prst="ellipse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776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77640"/>
            <a:ext cx="6583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A0A0A"/>
                </a:solidFill>
              </a:defRPr>
            </a:pPr>
            <a:r>
              <a:t>Contact Summaries</a:t>
            </a:r>
          </a:p>
          <a:p>
            <a:pPr>
              <a:defRPr sz="1200">
                <a:solidFill>
                  <a:srgbClr val="6B6B6B"/>
                </a:solidFill>
              </a:defRPr>
            </a:pPr>
            <a:r>
              <a:t>Full relationship history in plain English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F5F5F5"/>
            </a:gs>
            <a:gs pos="100000">
              <a:srgbClr val="FFFFFF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A0A0A"/>
                </a:solidFill>
              </a:defRPr>
            </a:pPr>
            <a:r>
              <a:t>Who Uses ASAI Engage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82880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C5221F"/>
                </a:solidFill>
              </a:defRPr>
            </a:pPr>
            <a:r>
              <a:t>Government Agencies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4028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Economic development, social services, workforce training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10896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329184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C5221F"/>
                </a:solidFill>
              </a:defRPr>
            </a:pPr>
            <a:r>
              <a:t>Nonprofits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70332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Fundraising, grant management, program delivery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4572000"/>
            <a:ext cx="768096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4754880"/>
            <a:ext cx="7132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C5221F"/>
                </a:solidFill>
              </a:defRPr>
            </a:pPr>
            <a:r>
              <a:t>Businesses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5166360"/>
            <a:ext cx="7132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B6B6B"/>
                </a:solidFill>
              </a:defRPr>
            </a:pPr>
            <a:r>
              <a:t>Business development, partnership management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A0A0A"/>
            </a:gs>
            <a:gs pos="100000">
              <a:srgbClr val="141414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457200"/>
            <a:ext cx="73152" cy="548640"/>
          </a:xfrm>
          <a:prstGeom prst="rect">
            <a:avLst/>
          </a:prstGeom>
          <a:solidFill>
            <a:srgbClr val="C5221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77724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Pricing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2377440" cy="4114800"/>
          </a:xfrm>
          <a:prstGeom prst="roundRect">
            <a:avLst/>
          </a:prstGeom>
          <a:solidFill>
            <a:srgbClr val="1E1E1E"/>
          </a:solidFill>
          <a:ln w="25400">
            <a:solidFill>
              <a:srgbClr val="6464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20240"/>
            <a:ext cx="2011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Free Trial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468880"/>
            <a:ext cx="2011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$0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00400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4B4B4"/>
                </a:solidFill>
              </a:defRPr>
            </a:pPr>
            <a:r>
              <a:t>30 days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657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Full access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977639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No credit card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645920"/>
            <a:ext cx="2377440" cy="4114800"/>
          </a:xfrm>
          <a:prstGeom prst="roundRect">
            <a:avLst/>
          </a:prstGeom>
          <a:solidFill>
            <a:srgbClr val="C5221F"/>
          </a:solidFill>
          <a:ln w="25400">
            <a:solidFill>
              <a:srgbClr val="C522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74720" y="1920240"/>
            <a:ext cx="2011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Starter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468880"/>
            <a:ext cx="2011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$49/mo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3200400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4B4B4"/>
                </a:solidFill>
              </a:defRPr>
            </a:pPr>
            <a:r>
              <a:t>1 user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3657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100 contacts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977639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 organizations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52160" y="1645920"/>
            <a:ext cx="2377440" cy="4114800"/>
          </a:xfrm>
          <a:prstGeom prst="roundRect">
            <a:avLst/>
          </a:prstGeom>
          <a:solidFill>
            <a:srgbClr val="1E1E1E"/>
          </a:solidFill>
          <a:ln w="25400">
            <a:solidFill>
              <a:srgbClr val="6464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35040" y="1920240"/>
            <a:ext cx="2011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Pro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5040" y="2468880"/>
            <a:ext cx="2011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$149/mo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35040" y="3200400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B4B4B4"/>
                </a:solidFill>
              </a:defRPr>
            </a:pPr>
            <a:r>
              <a:t>5 users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040" y="3657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1,000 contacts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5040" y="3977639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FFFFFF"/>
                </a:solidFill>
              </a:defRPr>
            </a:pPr>
            <a:r>
              <a:t>✓ 100 organizations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5221F"/>
            </a:gs>
            <a:gs pos="100000">
              <a:srgbClr val="C83232"/>
            </a:gs>
          </a:gsLst>
          <a:lin scaled="0" ang="189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286000"/>
            <a:ext cx="8229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6000" b="1">
                <a:solidFill>
                  <a:srgbClr val="FFFFFF"/>
                </a:solidFill>
              </a:defRPr>
            </a:pPr>
            <a:r>
              <a:t>Start Your 30-Day Free Trial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84048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Visit asaicrm.com/engage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